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72" r:id="rId3"/>
    <p:sldId id="265" r:id="rId4"/>
    <p:sldId id="258" r:id="rId5"/>
    <p:sldId id="261" r:id="rId6"/>
    <p:sldId id="273" r:id="rId7"/>
    <p:sldId id="275" r:id="rId8"/>
    <p:sldId id="274" r:id="rId9"/>
    <p:sldId id="260" r:id="rId10"/>
    <p:sldId id="270" r:id="rId11"/>
    <p:sldId id="276" r:id="rId12"/>
    <p:sldId id="262" r:id="rId13"/>
    <p:sldId id="277" r:id="rId14"/>
    <p:sldId id="279" r:id="rId15"/>
    <p:sldId id="278" r:id="rId16"/>
  </p:sldIdLst>
  <p:sldSz cx="12192000" cy="6858000"/>
  <p:notesSz cx="9929813" cy="6799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19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F32D51-AC3E-43AE-A6AC-3BB5DD522EB5}" type="doc">
      <dgm:prSet loTypeId="urn:microsoft.com/office/officeart/2005/8/layout/arrow2" loCatId="process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kumimoji="1" lang="ja-JP"/>
        </a:p>
      </dgm:t>
    </dgm:pt>
    <dgm:pt modelId="{7694AA63-509C-4A42-8532-64AC2D503108}">
      <dgm:prSet phldrT="[テキスト]" custT="1"/>
      <dgm:spPr/>
      <dgm:t>
        <a:bodyPr/>
        <a:lstStyle/>
        <a:p>
          <a:r>
            <a: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なぜ座間の障害福祉で働いているのか？</a:t>
          </a:r>
        </a:p>
      </dgm:t>
    </dgm:pt>
    <dgm:pt modelId="{5FE6F54A-793F-4D23-AEE4-0B66EFEF7537}" type="parTrans" cxnId="{6B022E57-08DD-45E3-840B-6A1D9FA4CD05}">
      <dgm:prSet/>
      <dgm:spPr/>
      <dgm:t>
        <a:bodyPr/>
        <a:lstStyle/>
        <a:p>
          <a:endParaRPr kumimoji="1" lang="ja-JP"/>
        </a:p>
      </dgm:t>
    </dgm:pt>
    <dgm:pt modelId="{31D65F67-FF5D-4DBF-B8F3-42F4954C4217}" type="sibTrans" cxnId="{6B022E57-08DD-45E3-840B-6A1D9FA4CD05}">
      <dgm:prSet/>
      <dgm:spPr/>
      <dgm:t>
        <a:bodyPr/>
        <a:lstStyle/>
        <a:p>
          <a:endParaRPr kumimoji="1" lang="ja-JP"/>
        </a:p>
      </dgm:t>
    </dgm:pt>
    <dgm:pt modelId="{9686F1BF-536B-47D1-8382-7914918E4475}">
      <dgm:prSet phldrT="[テキスト]"/>
      <dgm:spPr/>
      <dgm:t>
        <a:bodyPr/>
        <a:lstStyle/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座間の障害福祉の魅力探し</a:t>
          </a:r>
          <a:endParaRPr kumimoji="1" lang="ja-JP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dgm:t>
    </dgm:pt>
    <dgm:pt modelId="{7974D907-A946-4B07-9B14-E984EF358131}" type="parTrans" cxnId="{278F5898-2FEC-487A-BC63-96F95738EB85}">
      <dgm:prSet/>
      <dgm:spPr/>
      <dgm:t>
        <a:bodyPr/>
        <a:lstStyle/>
        <a:p>
          <a:endParaRPr kumimoji="1" lang="ja-JP"/>
        </a:p>
      </dgm:t>
    </dgm:pt>
    <dgm:pt modelId="{DF9CE341-EF0D-47D3-9D51-24517F7DC7E6}" type="sibTrans" cxnId="{278F5898-2FEC-487A-BC63-96F95738EB85}">
      <dgm:prSet/>
      <dgm:spPr/>
      <dgm:t>
        <a:bodyPr/>
        <a:lstStyle/>
        <a:p>
          <a:endParaRPr kumimoji="1" lang="ja-JP"/>
        </a:p>
      </dgm:t>
    </dgm:pt>
    <dgm:pt modelId="{BD1D151A-9BF5-4298-9A81-3358E9026F5E}">
      <dgm:prSet phldrT="[テキスト]"/>
      <dgm:spPr/>
      <dgm:t>
        <a:bodyPr/>
        <a:lstStyle/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座間の障害福祉の魅力をアピール</a:t>
          </a:r>
          <a:endParaRPr kumimoji="1" lang="ja-JP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dgm:t>
    </dgm:pt>
    <dgm:pt modelId="{BD71555C-B0A7-48F0-BA96-B0A60F95B7DD}" type="parTrans" cxnId="{21E48DC5-14D8-497A-AEE1-2903EC44ABBE}">
      <dgm:prSet/>
      <dgm:spPr/>
      <dgm:t>
        <a:bodyPr/>
        <a:lstStyle/>
        <a:p>
          <a:endParaRPr kumimoji="1" lang="ja-JP"/>
        </a:p>
      </dgm:t>
    </dgm:pt>
    <dgm:pt modelId="{560C5953-7705-4BB4-B630-463F6520C5CC}" type="sibTrans" cxnId="{21E48DC5-14D8-497A-AEE1-2903EC44ABBE}">
      <dgm:prSet/>
      <dgm:spPr/>
      <dgm:t>
        <a:bodyPr/>
        <a:lstStyle/>
        <a:p>
          <a:endParaRPr kumimoji="1" lang="ja-JP"/>
        </a:p>
      </dgm:t>
    </dgm:pt>
    <dgm:pt modelId="{1AEA4A1B-5A19-404A-B68A-B50FF8638DC4}">
      <dgm:prSet phldrT="[テキスト]"/>
      <dgm:spPr/>
      <dgm:t>
        <a:bodyPr/>
        <a:lstStyle/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座間の障害福祉で働きたい仲間を増やす。</a:t>
          </a:r>
          <a:endParaRPr kumimoji="1" lang="en-US" altLang="ja-JP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働き続けたい仲間を支える。</a:t>
          </a:r>
          <a:endParaRPr kumimoji="1" lang="en-US" altLang="ja-JP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>
          <a:r>
            <a: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座間市の障害福祉の人材確保を目指す</a:t>
          </a:r>
          <a:endParaRPr kumimoji="1" lang="ja-JP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dgm:t>
    </dgm:pt>
    <dgm:pt modelId="{9EA725A4-0818-4DC3-8903-F98A3F8822BE}" type="parTrans" cxnId="{7101D6EF-33D1-458F-906B-3DCC1A311E89}">
      <dgm:prSet/>
      <dgm:spPr/>
      <dgm:t>
        <a:bodyPr/>
        <a:lstStyle/>
        <a:p>
          <a:endParaRPr kumimoji="1" lang="ja-JP"/>
        </a:p>
      </dgm:t>
    </dgm:pt>
    <dgm:pt modelId="{17BFF7DA-457B-49D3-9BD9-89DE9293540C}" type="sibTrans" cxnId="{7101D6EF-33D1-458F-906B-3DCC1A311E89}">
      <dgm:prSet/>
      <dgm:spPr/>
      <dgm:t>
        <a:bodyPr/>
        <a:lstStyle/>
        <a:p>
          <a:endParaRPr kumimoji="1" lang="ja-JP"/>
        </a:p>
      </dgm:t>
    </dgm:pt>
    <dgm:pt modelId="{2964D020-594D-4B3F-A1F5-83A936D2CAC8}" type="pres">
      <dgm:prSet presAssocID="{69F32D51-AC3E-43AE-A6AC-3BB5DD522EB5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44FE4485-F431-4155-9E60-660F03471BE3}" type="pres">
      <dgm:prSet presAssocID="{69F32D51-AC3E-43AE-A6AC-3BB5DD522EB5}" presName="arrow" presStyleLbl="bgShp" presStyleIdx="0" presStyleCnt="1"/>
      <dgm:spPr/>
    </dgm:pt>
    <dgm:pt modelId="{87C6A373-3038-4E44-9087-F2243A1EACEE}" type="pres">
      <dgm:prSet presAssocID="{69F32D51-AC3E-43AE-A6AC-3BB5DD522EB5}" presName="arrowDiagram4" presStyleCnt="0"/>
      <dgm:spPr/>
    </dgm:pt>
    <dgm:pt modelId="{B55B0671-8D15-4335-922A-B69443143D73}" type="pres">
      <dgm:prSet presAssocID="{7694AA63-509C-4A42-8532-64AC2D503108}" presName="bullet4a" presStyleLbl="node1" presStyleIdx="0" presStyleCnt="4"/>
      <dgm:spPr/>
    </dgm:pt>
    <dgm:pt modelId="{B2DB54D8-082E-482E-A3FA-DB8CBC303C0B}" type="pres">
      <dgm:prSet presAssocID="{7694AA63-509C-4A42-8532-64AC2D503108}" presName="textBox4a" presStyleLbl="revTx" presStyleIdx="0" presStyleCnt="4" custScaleX="118480" custLinFactNeighborX="-804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60311A-CA3F-4782-A499-D0E1A38755FC}" type="pres">
      <dgm:prSet presAssocID="{9686F1BF-536B-47D1-8382-7914918E4475}" presName="bullet4b" presStyleLbl="node1" presStyleIdx="1" presStyleCnt="4"/>
      <dgm:spPr/>
    </dgm:pt>
    <dgm:pt modelId="{F676EDF9-5FB4-4F01-B777-5AEB6F4D27DA}" type="pres">
      <dgm:prSet presAssocID="{9686F1BF-536B-47D1-8382-7914918E4475}" presName="textBox4b" presStyleLbl="revTx" presStyleIdx="1" presStyleCnt="4" custScaleX="9499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D68FD1C-90B9-4749-B537-6D817A256946}" type="pres">
      <dgm:prSet presAssocID="{BD1D151A-9BF5-4298-9A81-3358E9026F5E}" presName="bullet4c" presStyleLbl="node1" presStyleIdx="2" presStyleCnt="4"/>
      <dgm:spPr/>
    </dgm:pt>
    <dgm:pt modelId="{F10BBA50-8303-48E1-8334-5A442F36FF53}" type="pres">
      <dgm:prSet presAssocID="{BD1D151A-9BF5-4298-9A81-3358E9026F5E}" presName="textBox4c" presStyleLbl="revTx" presStyleIdx="2" presStyleCnt="4" custScaleX="118854" custLinFactNeighborX="10208" custLinFactNeighborY="489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EC28929-9FE5-42B7-8CED-15F35E96EE1C}" type="pres">
      <dgm:prSet presAssocID="{1AEA4A1B-5A19-404A-B68A-B50FF8638DC4}" presName="bullet4d" presStyleLbl="node1" presStyleIdx="3" presStyleCnt="4"/>
      <dgm:spPr/>
    </dgm:pt>
    <dgm:pt modelId="{8F02B3E5-ED56-463D-9A2B-8E6E57BDCB18}" type="pres">
      <dgm:prSet presAssocID="{1AEA4A1B-5A19-404A-B68A-B50FF8638DC4}" presName="textBox4d" presStyleLbl="revTx" presStyleIdx="3" presStyleCnt="4" custScaleX="183324" custLinFactNeighborX="54869" custLinFactNeighborY="268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D5C56D0-9E76-46DF-9BBE-9ACB54DE2294}" type="presOf" srcId="{69F32D51-AC3E-43AE-A6AC-3BB5DD522EB5}" destId="{2964D020-594D-4B3F-A1F5-83A936D2CAC8}" srcOrd="0" destOrd="0" presId="urn:microsoft.com/office/officeart/2005/8/layout/arrow2"/>
    <dgm:cxn modelId="{21E48DC5-14D8-497A-AEE1-2903EC44ABBE}" srcId="{69F32D51-AC3E-43AE-A6AC-3BB5DD522EB5}" destId="{BD1D151A-9BF5-4298-9A81-3358E9026F5E}" srcOrd="2" destOrd="0" parTransId="{BD71555C-B0A7-48F0-BA96-B0A60F95B7DD}" sibTransId="{560C5953-7705-4BB4-B630-463F6520C5CC}"/>
    <dgm:cxn modelId="{6B022E57-08DD-45E3-840B-6A1D9FA4CD05}" srcId="{69F32D51-AC3E-43AE-A6AC-3BB5DD522EB5}" destId="{7694AA63-509C-4A42-8532-64AC2D503108}" srcOrd="0" destOrd="0" parTransId="{5FE6F54A-793F-4D23-AEE4-0B66EFEF7537}" sibTransId="{31D65F67-FF5D-4DBF-B8F3-42F4954C4217}"/>
    <dgm:cxn modelId="{5D926C08-CFC3-4F12-8260-B4C565DD130D}" type="presOf" srcId="{9686F1BF-536B-47D1-8382-7914918E4475}" destId="{F676EDF9-5FB4-4F01-B777-5AEB6F4D27DA}" srcOrd="0" destOrd="0" presId="urn:microsoft.com/office/officeart/2005/8/layout/arrow2"/>
    <dgm:cxn modelId="{86710EC4-5162-420F-9321-10DBE502A812}" type="presOf" srcId="{1AEA4A1B-5A19-404A-B68A-B50FF8638DC4}" destId="{8F02B3E5-ED56-463D-9A2B-8E6E57BDCB18}" srcOrd="0" destOrd="0" presId="urn:microsoft.com/office/officeart/2005/8/layout/arrow2"/>
    <dgm:cxn modelId="{278F5898-2FEC-487A-BC63-96F95738EB85}" srcId="{69F32D51-AC3E-43AE-A6AC-3BB5DD522EB5}" destId="{9686F1BF-536B-47D1-8382-7914918E4475}" srcOrd="1" destOrd="0" parTransId="{7974D907-A946-4B07-9B14-E984EF358131}" sibTransId="{DF9CE341-EF0D-47D3-9D51-24517F7DC7E6}"/>
    <dgm:cxn modelId="{2949B31E-911F-4968-A78B-4AFC8307198F}" type="presOf" srcId="{7694AA63-509C-4A42-8532-64AC2D503108}" destId="{B2DB54D8-082E-482E-A3FA-DB8CBC303C0B}" srcOrd="0" destOrd="0" presId="urn:microsoft.com/office/officeart/2005/8/layout/arrow2"/>
    <dgm:cxn modelId="{7101D6EF-33D1-458F-906B-3DCC1A311E89}" srcId="{69F32D51-AC3E-43AE-A6AC-3BB5DD522EB5}" destId="{1AEA4A1B-5A19-404A-B68A-B50FF8638DC4}" srcOrd="3" destOrd="0" parTransId="{9EA725A4-0818-4DC3-8903-F98A3F8822BE}" sibTransId="{17BFF7DA-457B-49D3-9BD9-89DE9293540C}"/>
    <dgm:cxn modelId="{8A091E29-5D4F-461C-A779-A5E3235C1466}" type="presOf" srcId="{BD1D151A-9BF5-4298-9A81-3358E9026F5E}" destId="{F10BBA50-8303-48E1-8334-5A442F36FF53}" srcOrd="0" destOrd="0" presId="urn:microsoft.com/office/officeart/2005/8/layout/arrow2"/>
    <dgm:cxn modelId="{4075A56A-83EE-42AA-847C-7EDFC66F7A75}" type="presParOf" srcId="{2964D020-594D-4B3F-A1F5-83A936D2CAC8}" destId="{44FE4485-F431-4155-9E60-660F03471BE3}" srcOrd="0" destOrd="0" presId="urn:microsoft.com/office/officeart/2005/8/layout/arrow2"/>
    <dgm:cxn modelId="{6574440C-3452-428E-912F-D369A6749AF9}" type="presParOf" srcId="{2964D020-594D-4B3F-A1F5-83A936D2CAC8}" destId="{87C6A373-3038-4E44-9087-F2243A1EACEE}" srcOrd="1" destOrd="0" presId="urn:microsoft.com/office/officeart/2005/8/layout/arrow2"/>
    <dgm:cxn modelId="{4A83B3D2-FB8E-456A-8795-D83A8D931AB6}" type="presParOf" srcId="{87C6A373-3038-4E44-9087-F2243A1EACEE}" destId="{B55B0671-8D15-4335-922A-B69443143D73}" srcOrd="0" destOrd="0" presId="urn:microsoft.com/office/officeart/2005/8/layout/arrow2"/>
    <dgm:cxn modelId="{B8F55D29-EAEB-42BA-9AEE-5F1428FB0DEC}" type="presParOf" srcId="{87C6A373-3038-4E44-9087-F2243A1EACEE}" destId="{B2DB54D8-082E-482E-A3FA-DB8CBC303C0B}" srcOrd="1" destOrd="0" presId="urn:microsoft.com/office/officeart/2005/8/layout/arrow2"/>
    <dgm:cxn modelId="{C83031FC-D5CC-4CCC-842D-D9675C02EABB}" type="presParOf" srcId="{87C6A373-3038-4E44-9087-F2243A1EACEE}" destId="{C260311A-CA3F-4782-A499-D0E1A38755FC}" srcOrd="2" destOrd="0" presId="urn:microsoft.com/office/officeart/2005/8/layout/arrow2"/>
    <dgm:cxn modelId="{2B8AEA39-DDE9-4B06-AB15-31E34286DAAF}" type="presParOf" srcId="{87C6A373-3038-4E44-9087-F2243A1EACEE}" destId="{F676EDF9-5FB4-4F01-B777-5AEB6F4D27DA}" srcOrd="3" destOrd="0" presId="urn:microsoft.com/office/officeart/2005/8/layout/arrow2"/>
    <dgm:cxn modelId="{BC0B591F-02DB-4B7D-8A43-1374487A01E1}" type="presParOf" srcId="{87C6A373-3038-4E44-9087-F2243A1EACEE}" destId="{1D68FD1C-90B9-4749-B537-6D817A256946}" srcOrd="4" destOrd="0" presId="urn:microsoft.com/office/officeart/2005/8/layout/arrow2"/>
    <dgm:cxn modelId="{841B45CA-47D6-4F14-9B2C-724C86D84DB1}" type="presParOf" srcId="{87C6A373-3038-4E44-9087-F2243A1EACEE}" destId="{F10BBA50-8303-48E1-8334-5A442F36FF53}" srcOrd="5" destOrd="0" presId="urn:microsoft.com/office/officeart/2005/8/layout/arrow2"/>
    <dgm:cxn modelId="{C47A67C2-E4BF-4848-9584-00E18270C7E8}" type="presParOf" srcId="{87C6A373-3038-4E44-9087-F2243A1EACEE}" destId="{6EC28929-9FE5-42B7-8CED-15F35E96EE1C}" srcOrd="6" destOrd="0" presId="urn:microsoft.com/office/officeart/2005/8/layout/arrow2"/>
    <dgm:cxn modelId="{CE43B055-909A-477F-AA02-F850783531C0}" type="presParOf" srcId="{87C6A373-3038-4E44-9087-F2243A1EACEE}" destId="{8F02B3E5-ED56-463D-9A2B-8E6E57BDCB18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E4485-F431-4155-9E60-660F03471BE3}">
      <dsp:nvSpPr>
        <dsp:cNvPr id="0" name=""/>
        <dsp:cNvSpPr/>
      </dsp:nvSpPr>
      <dsp:spPr>
        <a:xfrm>
          <a:off x="1186151" y="0"/>
          <a:ext cx="7185108" cy="449069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55B0671-8D15-4335-922A-B69443143D73}">
      <dsp:nvSpPr>
        <dsp:cNvPr id="0" name=""/>
        <dsp:cNvSpPr/>
      </dsp:nvSpPr>
      <dsp:spPr>
        <a:xfrm>
          <a:off x="1893884" y="3339279"/>
          <a:ext cx="165257" cy="165257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2DB54D8-082E-482E-A3FA-DB8CBC303C0B}">
      <dsp:nvSpPr>
        <dsp:cNvPr id="0" name=""/>
        <dsp:cNvSpPr/>
      </dsp:nvSpPr>
      <dsp:spPr>
        <a:xfrm>
          <a:off x="1764127" y="3421908"/>
          <a:ext cx="1455708" cy="1068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56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なぜ座間の障害福祉で働いているのか？</a:t>
          </a:r>
        </a:p>
      </dsp:txBody>
      <dsp:txXfrm>
        <a:off x="1764127" y="3421908"/>
        <a:ext cx="1455708" cy="1068784"/>
      </dsp:txXfrm>
    </dsp:sp>
    <dsp:sp modelId="{C260311A-CA3F-4782-A499-D0E1A38755FC}">
      <dsp:nvSpPr>
        <dsp:cNvPr id="0" name=""/>
        <dsp:cNvSpPr/>
      </dsp:nvSpPr>
      <dsp:spPr>
        <a:xfrm>
          <a:off x="3061464" y="2294744"/>
          <a:ext cx="287404" cy="287404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tint val="67000"/>
                <a:satMod val="105000"/>
                <a:lumMod val="11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tint val="73000"/>
                <a:satMod val="103000"/>
                <a:lumMod val="10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676EDF9-5FB4-4F01-B777-5AEB6F4D27DA}">
      <dsp:nvSpPr>
        <dsp:cNvPr id="0" name=""/>
        <dsp:cNvSpPr/>
      </dsp:nvSpPr>
      <dsp:spPr>
        <a:xfrm>
          <a:off x="3242918" y="2438446"/>
          <a:ext cx="1433368" cy="2052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290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座間の障害福祉の魅力探し</a:t>
          </a:r>
          <a:endParaRPr kumimoji="1" lang="ja-JP" sz="2200" kern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dsp:txBody>
      <dsp:txXfrm>
        <a:off x="3242918" y="2438446"/>
        <a:ext cx="1433368" cy="2052246"/>
      </dsp:txXfrm>
    </dsp:sp>
    <dsp:sp modelId="{1D68FD1C-90B9-4749-B537-6D817A256946}">
      <dsp:nvSpPr>
        <dsp:cNvPr id="0" name=""/>
        <dsp:cNvSpPr/>
      </dsp:nvSpPr>
      <dsp:spPr>
        <a:xfrm>
          <a:off x="4552374" y="1525039"/>
          <a:ext cx="380810" cy="380810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tint val="67000"/>
                <a:satMod val="105000"/>
                <a:lumMod val="11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tint val="73000"/>
                <a:satMod val="103000"/>
                <a:lumMod val="10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0BBA50-8303-48E1-8334-5A442F36FF53}">
      <dsp:nvSpPr>
        <dsp:cNvPr id="0" name=""/>
        <dsp:cNvSpPr/>
      </dsp:nvSpPr>
      <dsp:spPr>
        <a:xfrm>
          <a:off x="4754564" y="1715444"/>
          <a:ext cx="1793355" cy="277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784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座間の障害福祉の魅力をアピール</a:t>
          </a:r>
          <a:endParaRPr kumimoji="1" lang="ja-JP" sz="2200" kern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dsp:txBody>
      <dsp:txXfrm>
        <a:off x="4754564" y="1715444"/>
        <a:ext cx="1793355" cy="2775248"/>
      </dsp:txXfrm>
    </dsp:sp>
    <dsp:sp modelId="{6EC28929-9FE5-42B7-8CED-15F35E96EE1C}">
      <dsp:nvSpPr>
        <dsp:cNvPr id="0" name=""/>
        <dsp:cNvSpPr/>
      </dsp:nvSpPr>
      <dsp:spPr>
        <a:xfrm>
          <a:off x="6176209" y="1015794"/>
          <a:ext cx="510142" cy="510142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67000"/>
                <a:satMod val="105000"/>
                <a:lumMod val="11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tint val="73000"/>
                <a:satMod val="103000"/>
                <a:lumMod val="10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F02B3E5-ED56-463D-9A2B-8E6E57BDCB18}">
      <dsp:nvSpPr>
        <dsp:cNvPr id="0" name=""/>
        <dsp:cNvSpPr/>
      </dsp:nvSpPr>
      <dsp:spPr>
        <a:xfrm>
          <a:off x="6630557" y="1270866"/>
          <a:ext cx="2766126" cy="3219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314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座間の障害福祉で働きたい仲間を増やす。</a:t>
          </a:r>
          <a:endParaRPr kumimoji="1" lang="en-US" altLang="ja-JP" sz="2200" kern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働き続けたい仲間を支える。</a:t>
          </a:r>
          <a:endParaRPr kumimoji="1" lang="en-US" altLang="ja-JP" sz="2200" kern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座間市の障害福祉の人材確保を目指す</a:t>
          </a:r>
          <a:endParaRPr kumimoji="1" lang="ja-JP" sz="2200" kern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dsp:txBody>
      <dsp:txXfrm>
        <a:off x="6630557" y="1270866"/>
        <a:ext cx="2766126" cy="3219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4601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20EA5F0D-C1DC-412F-A146-DDB3A74B588F}" type="datetimeFigureOut">
              <a:rPr kumimoji="1" lang="en-US" altLang="ja-JP"/>
              <a:t>5/19/2023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4601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7BAE14B8-3CC9-472D-9BC5-A84D80684DE2}" type="slidenum">
              <a:rPr kumimoji="1" lang="ja-JP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4601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A8CDE508-72C8-4AB5-AA9C-1584D31690E0}" type="datetimeFigureOut">
              <a:t>2023/5/19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81463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982" y="3272147"/>
            <a:ext cx="7943850" cy="22947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4601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7FB667E1-E601-4AAF-B95C-B25720D70A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長方形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1" name="グループ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長方形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3" name="長方形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4" name="グループ 13"/>
          <p:cNvGrpSpPr/>
          <p:nvPr/>
        </p:nvGrpSpPr>
        <p:grpSpPr>
          <a:xfrm>
            <a:off x="11476762" y="0"/>
            <a:ext cx="746886" cy="6858000"/>
            <a:chOff x="11476762" y="0"/>
            <a:chExt cx="746886" cy="6858000"/>
          </a:xfrm>
        </p:grpSpPr>
        <p:sp>
          <p:nvSpPr>
            <p:cNvPr id="15" name="長方形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6" name="長方形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7" name="グループ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長方形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9" name="長方形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Autofit/>
          </a:bodyPr>
          <a:lstStyle>
            <a:lvl1pPr algn="ctr" latinLnBrk="0">
              <a:defRPr kumimoji="1" lang="ja-JP"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5400" y="3749040"/>
            <a:ext cx="9601200" cy="9144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kumimoji="1" lang="ja-JP" sz="2400" cap="all" baseline="0"/>
            </a:lvl1pPr>
            <a:lvl2pPr marL="457200" indent="0" algn="ctr" latinLnBrk="0">
              <a:buNone/>
              <a:defRPr kumimoji="1" lang="ja-JP" sz="2800"/>
            </a:lvl2pPr>
            <a:lvl3pPr marL="914400" indent="0" algn="ctr" latinLnBrk="0">
              <a:buNone/>
              <a:defRPr kumimoji="1" lang="ja-JP" sz="2400"/>
            </a:lvl3pPr>
            <a:lvl4pPr marL="1371600" indent="0" algn="ctr" latinLnBrk="0">
              <a:buNone/>
              <a:defRPr kumimoji="1" lang="ja-JP" sz="2000"/>
            </a:lvl4pPr>
            <a:lvl5pPr marL="1828800" indent="0" algn="ctr" latinLnBrk="0">
              <a:buNone/>
              <a:defRPr kumimoji="1" lang="ja-JP" sz="2000"/>
            </a:lvl5pPr>
            <a:lvl6pPr marL="2286000" indent="0" algn="ctr" latinLnBrk="0">
              <a:buNone/>
              <a:defRPr kumimoji="1" lang="ja-JP" sz="2000"/>
            </a:lvl6pPr>
            <a:lvl7pPr marL="2743200" indent="0" algn="ctr" latinLnBrk="0">
              <a:buNone/>
              <a:defRPr kumimoji="1" lang="ja-JP" sz="2000"/>
            </a:lvl7pPr>
            <a:lvl8pPr marL="3200400" indent="0" algn="ctr" latinLnBrk="0">
              <a:buNone/>
              <a:defRPr kumimoji="1" lang="ja-JP" sz="2000"/>
            </a:lvl8pPr>
            <a:lvl9pPr marL="3657600" indent="0" algn="ctr" latinLnBrk="0">
              <a:buNone/>
              <a:defRPr kumimoji="1" lang="ja-JP" sz="20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長方形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1" name="グループ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長方形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3" name="長方形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rmAutofit/>
          </a:bodyPr>
          <a:lstStyle>
            <a:lvl1pPr algn="ctr" latinLnBrk="0">
              <a:defRPr kumimoji="1" lang="ja-JP"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3749040"/>
            <a:ext cx="9601200" cy="914400"/>
          </a:xfrm>
        </p:spPr>
        <p:txBody>
          <a:bodyPr anchor="t"/>
          <a:lstStyle>
            <a:lvl1pPr marL="0" indent="0" algn="ctr" latinLnBrk="0">
              <a:spcBef>
                <a:spcPts val="0"/>
              </a:spcBef>
              <a:buNone/>
              <a:defRPr kumimoji="1" lang="ja-JP" sz="2000" cap="all" baseline="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0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 latinLnBrk="0">
              <a:defRPr kumimoji="1" lang="ja-JP" sz="1800"/>
            </a:lvl1pPr>
            <a:lvl2pPr latinLnBrk="0">
              <a:defRPr kumimoji="1" lang="ja-JP" sz="1600"/>
            </a:lvl2pPr>
            <a:lvl3pPr latinLnBrk="0">
              <a:defRPr kumimoji="1" lang="ja-JP" sz="1400"/>
            </a:lvl3pPr>
            <a:lvl4pPr latinLnBrk="0">
              <a:defRPr kumimoji="1" lang="ja-JP" sz="1200"/>
            </a:lvl4pPr>
            <a:lvl5pPr latinLnBrk="0">
              <a:defRPr kumimoji="1" lang="ja-JP" sz="1200"/>
            </a:lvl5pPr>
            <a:lvl6pPr latinLnBrk="0">
              <a:defRPr kumimoji="1" lang="ja-JP" sz="1200"/>
            </a:lvl6pPr>
            <a:lvl7pPr latinLnBrk="0">
              <a:defRPr kumimoji="1" lang="ja-JP" sz="1200"/>
            </a:lvl7pPr>
            <a:lvl8pPr latinLnBrk="0">
              <a:defRPr kumimoji="1" lang="ja-JP" sz="1200"/>
            </a:lvl8pPr>
            <a:lvl9pPr latinLnBrk="0"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0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 latinLnBrk="0">
              <a:defRPr kumimoji="1" lang="ja-JP" sz="1800"/>
            </a:lvl1pPr>
            <a:lvl2pPr latinLnBrk="0">
              <a:defRPr kumimoji="1" lang="ja-JP" sz="1600"/>
            </a:lvl2pPr>
            <a:lvl3pPr latinLnBrk="0">
              <a:defRPr kumimoji="1" lang="ja-JP" sz="1400"/>
            </a:lvl3pPr>
            <a:lvl4pPr latinLnBrk="0">
              <a:defRPr kumimoji="1" lang="ja-JP" sz="1200"/>
            </a:lvl4pPr>
            <a:lvl5pPr latinLnBrk="0">
              <a:defRPr kumimoji="1" lang="ja-JP" sz="1200"/>
            </a:lvl5pPr>
            <a:lvl6pPr latinLnBrk="0">
              <a:defRPr kumimoji="1" lang="ja-JP" sz="1200"/>
            </a:lvl6pPr>
            <a:lvl7pPr latinLnBrk="0">
              <a:defRPr kumimoji="1" lang="ja-JP" sz="1200"/>
            </a:lvl7pPr>
            <a:lvl8pPr latinLnBrk="0">
              <a:defRPr kumimoji="1" lang="ja-JP" sz="1200"/>
            </a:lvl8pPr>
            <a:lvl9pPr latinLnBrk="0"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長方形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 latinLnBrk="0">
              <a:defRPr kumimoji="1" lang="ja-JP" sz="3400"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kumimoji="1" lang="ja-JP" sz="16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 latinLnBrk="0">
              <a:defRPr kumimoji="1" lang="ja-JP" sz="3400"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noFill/>
        </p:spPr>
        <p:txBody>
          <a:bodyPr/>
          <a:lstStyle>
            <a:lvl1pPr marL="0" indent="0" algn="ctr" latinLnBrk="0"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r>
              <a:rPr kumimoji="1" lang="ja-JP" altLang="en-US"/>
              <a:t>図を追加</a:t>
            </a:r>
            <a:endParaRPr kumimoji="1" lang="ja-JP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kumimoji="1" lang="ja-JP" sz="16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t>‹#›</a:t>
            </a:fld>
            <a:endParaRPr kumimoji="1" lang="ja-JP"/>
          </a:p>
        </p:txBody>
      </p:sp>
      <p:grpSp>
        <p:nvGrpSpPr>
          <p:cNvPr id="8" name="グループ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長方形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1" name="グループ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長方形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3" name="長方形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4" name="グループ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長方形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6" name="長方形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grpSp>
        <p:nvGrpSpPr>
          <p:cNvPr id="17" name="グループ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長方形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9" name="長方形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 bwMode="auto"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長方形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  <p:sp>
          <p:nvSpPr>
            <p:cNvPr id="10" name="長方形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/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dirty="0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8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800" cap="all" baseline="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kumimoji="1" lang="ja-JP" sz="3400" kern="1200">
          <a:solidFill>
            <a:schemeClr val="tx1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kumimoji="1" lang="ja-JP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lang="ja-JP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81897" y="1234440"/>
            <a:ext cx="9601200" cy="2514600"/>
          </a:xfrm>
        </p:spPr>
        <p:txBody>
          <a:bodyPr/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隊員募集！！</a:t>
            </a:r>
            <a:endParaRPr kumimoji="1" 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～座間の障害福祉で働きたい！働き続けたい！を考える～</a:t>
            </a:r>
            <a:endParaRPr lang="en-US" altLang="ja-JP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福祉人材獲得プロジェクト</a:t>
            </a:r>
            <a:endParaRPr lang="en-US" altLang="ja-JP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154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の目指すもの</a:t>
            </a:r>
            <a:r>
              <a:rPr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～活動案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（事務局の夢</a:t>
            </a:r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✨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）～</a:t>
            </a:r>
            <a:endParaRPr kumimoji="1" 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443179-C365-48EF-9CC9-E01E22596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01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1136822" y="506627"/>
            <a:ext cx="9714058" cy="44484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kumimoji="1" lang="en-US" altLang="ja-JP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活動（案）　</a:t>
            </a:r>
            <a:r>
              <a:rPr kumimoji="1" lang="ja-JP" altLang="en-US" sz="2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～事務局がやってみたいこと～</a:t>
            </a:r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idx="1"/>
          </p:nvPr>
        </p:nvSpPr>
        <p:spPr>
          <a:xfrm>
            <a:off x="1341120" y="1099751"/>
            <a:ext cx="9509760" cy="5313406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１．座間の障害福祉の魅力を考える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２．座間の障害福祉の魅力をアピール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・働き隊🌻</a:t>
            </a:r>
            <a:r>
              <a:rPr lang="en-US" altLang="ja-JP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のロゴの作成　　☚デザインが得意な人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・働き隊🌻</a:t>
            </a:r>
            <a:r>
              <a:rPr lang="en-US" altLang="ja-JP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のマスコットキャラクー　　☚利用者さんや職員さんへ公募？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・働き隊🌻</a:t>
            </a:r>
            <a:r>
              <a:rPr lang="en-US" altLang="ja-JP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のマスコット（ぬいぐるみ）作り　☚ぬいぐるみ作りが得意な人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市内事業所紹介（マスコットと共に）　　☚動画撮影・編集が得意な人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kumimoji="1"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kumimoji="1" lang="en-US" altLang="ja-JP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SNS</a:t>
            </a:r>
            <a:r>
              <a:rPr kumimoji="1"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等での発信　　☚</a:t>
            </a: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発信力がある人。コメントするのが好きな人。</a:t>
            </a:r>
            <a:endParaRPr kumimoji="1"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・福祉まつりに参加　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・働き隊🌻</a:t>
            </a:r>
            <a:r>
              <a:rPr lang="en-US" altLang="ja-JP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の隊員服の作成（イベント時に着用）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３．創る（人材確保に向けて）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ex)</a:t>
            </a:r>
            <a:r>
              <a:rPr lang="ja-JP" altLang="en-US" sz="24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市内事業所合同就職説明会？　市内事業所間の人材マッチング？</a:t>
            </a:r>
            <a:endParaRPr lang="en-US" altLang="ja-JP" sz="24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22B039-D268-4BF7-83C4-B6E71B4B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42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12"/>
          <p:cNvSpPr>
            <a:spLocks noGrp="1"/>
          </p:cNvSpPr>
          <p:nvPr>
            <p:ph idx="1"/>
          </p:nvPr>
        </p:nvSpPr>
        <p:spPr>
          <a:xfrm>
            <a:off x="766119" y="790832"/>
            <a:ext cx="10602097" cy="5225921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ja-JP" altLang="en-US" sz="4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☆最終目標☆　　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～事務局の夢✨～</a:t>
            </a:r>
            <a:endParaRPr lang="en-US" altLang="ja-JP" sz="36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ショッピングモールでのイベント開催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・利用者さんの得意なことを披露☚利用さんの笑顔😊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ex)</a:t>
            </a: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ピアノ演奏・ダンス・カラオケ・書道や絵画など作品展示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・利用者さんを支援している私達の笑顔😊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（事業所紹介）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私たち（利用者さん・福祉従事者）の笑顔を一般の方に見てもらい、障害福祉支援に興味を持ってもらう😊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063E46F-E1BA-4B9B-93A1-827389FC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67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12"/>
          <p:cNvSpPr>
            <a:spLocks noGrp="1"/>
          </p:cNvSpPr>
          <p:nvPr>
            <p:ph idx="1"/>
          </p:nvPr>
        </p:nvSpPr>
        <p:spPr>
          <a:xfrm>
            <a:off x="617838" y="766119"/>
            <a:ext cx="10626811" cy="5250634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ja-JP" altLang="en-US" sz="40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☆事務局の夢はあくまでも（案）です</a:t>
            </a:r>
            <a:endParaRPr lang="en-US" altLang="ja-JP" sz="40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2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座間市の障害福祉で働きたい人を増やしたい。</a:t>
            </a:r>
            <a:endParaRPr lang="en-US" altLang="ja-JP" sz="32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2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働き続けたい人（私たちの仲間）を減らさない。</a:t>
            </a:r>
            <a:endParaRPr lang="en-US" altLang="ja-JP" sz="32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2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支え合いたい。</a:t>
            </a:r>
            <a:endParaRPr lang="en-US" altLang="ja-JP" sz="32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2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まずは働いている自分たちが笑顔であること😊</a:t>
            </a:r>
            <a:endParaRPr lang="en-US" altLang="ja-JP" sz="32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2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座間市の福祉人材確保→利用者さんの笑顔のために・・・</a:t>
            </a:r>
            <a:endParaRPr lang="en-US" altLang="ja-JP" sz="32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2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</a:t>
            </a:r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lang="en-US" altLang="ja-JP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sz="32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は、笑顔いっぱいの楽しい活動になること</a:t>
            </a:r>
            <a:endParaRPr lang="en-US" altLang="ja-JP" sz="32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2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間違いなし！！　　　　</a:t>
            </a:r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あなたも隊員になりませんか？？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40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D19068F-231C-413D-AB66-0CB8D36D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12"/>
          <p:cNvSpPr>
            <a:spLocks noGrp="1"/>
          </p:cNvSpPr>
          <p:nvPr>
            <p:ph idx="1"/>
          </p:nvPr>
        </p:nvSpPr>
        <p:spPr>
          <a:xfrm>
            <a:off x="1112109" y="679622"/>
            <a:ext cx="9971902" cy="5337131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活動に向けて</a:t>
            </a:r>
            <a:endParaRPr lang="en-US" altLang="ja-JP" sz="36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6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隊員・活動アイディアを大募集！</a:t>
            </a:r>
            <a:endParaRPr lang="en-US" altLang="ja-JP" sz="36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60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活動頻度は１～２か月に１回を予定しています。</a:t>
            </a:r>
            <a:endParaRPr lang="en-US" altLang="ja-JP" sz="36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6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得意なことでのスポット参加も大歓迎！</a:t>
            </a:r>
            <a:endParaRPr lang="en-US" altLang="ja-JP" sz="36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32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ご質問・お問い合わせはお気軽に😊</a:t>
            </a:r>
            <a:endParaRPr lang="en-US" altLang="ja-JP" sz="32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8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（事務局）</a:t>
            </a:r>
            <a:endParaRPr lang="en-US" altLang="ja-JP" sz="28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8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座間市</a:t>
            </a:r>
            <a:r>
              <a:rPr lang="ja-JP" altLang="en-US" sz="2800" dirty="0" err="1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28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児・者基幹相談支援センター</a:t>
            </a:r>
            <a:endParaRPr lang="en-US" altLang="ja-JP" sz="28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sz="28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電話：</a:t>
            </a:r>
            <a:r>
              <a:rPr lang="en-US" altLang="ja-JP" sz="28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046-259-5881</a:t>
            </a:r>
          </a:p>
          <a:p>
            <a:pPr marL="45720" indent="0">
              <a:buNone/>
            </a:pPr>
            <a:r>
              <a:rPr lang="ja-JP" altLang="en-US" sz="2800" dirty="0">
                <a:solidFill>
                  <a:schemeClr val="tx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担当：高瀬</a:t>
            </a:r>
            <a:endParaRPr lang="en-US" altLang="ja-JP" sz="2800" dirty="0">
              <a:solidFill>
                <a:schemeClr val="tx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BB95B0-1364-4940-9FB5-B2C752EC9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79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976184" y="585216"/>
            <a:ext cx="9509760" cy="1088136"/>
          </a:xfrm>
        </p:spPr>
        <p:txBody>
          <a:bodyPr/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kumimoji="1"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kumimoji="1"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とは？？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kumimoji="1" lang="en-US" altLang="ja-JP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zama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の頭文字・・）</a:t>
            </a:r>
            <a:endParaRPr kumimoji="1" 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idx="1"/>
          </p:nvPr>
        </p:nvSpPr>
        <p:spPr>
          <a:xfrm>
            <a:off x="976184" y="2150076"/>
            <a:ext cx="9934832" cy="3595816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座間市地域自立支援協議会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⇒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座間市</a:t>
            </a:r>
            <a:r>
              <a:rPr kumimoji="1"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児・者笑顔増進協議会　～にこにこざ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ま～　について</a:t>
            </a:r>
            <a:endParaRPr kumimoji="1" 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発足の経緯</a:t>
            </a:r>
            <a:endParaRPr kumimoji="1" 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の目指すもの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の活動（案）</a:t>
            </a:r>
            <a:endParaRPr kumimoji="1" 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155487-2CC0-44FC-8E89-95A70A31D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座間市</a:t>
            </a:r>
            <a:r>
              <a:rPr kumimoji="1" lang="ja-JP" altLang="en-US" sz="4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児・者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笑顔増進協議会～にこにこざま～とは？</a:t>
            </a:r>
            <a:endParaRPr kumimoji="1" 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「地域自立支援協議会」について</a:t>
            </a:r>
            <a:endParaRPr kumimoji="1" 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82C086-846A-447A-9151-2487D844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828726" y="460863"/>
            <a:ext cx="9509760" cy="642550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地域自立支援協議会とは？？</a:t>
            </a:r>
            <a:endParaRPr kumimoji="1" 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1341120" y="1527047"/>
            <a:ext cx="9509760" cy="4465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lang="ja-JP" sz="3400" kern="1200">
                <a:solidFill>
                  <a:schemeClr val="tx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926757" y="3237638"/>
            <a:ext cx="102190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「自立支援協議会」は、名称の変更をして良いことになっています。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座間市では、公募をした結果、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「座間市</a:t>
            </a:r>
            <a:r>
              <a:rPr lang="ja-JP" altLang="en-US" sz="2800" dirty="0" err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児・者笑顔増進協議会～にこにこざま～」</a:t>
            </a:r>
            <a:endParaRPr lang="en-US" altLang="ja-JP" sz="2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になりました。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座間市の障害者の笑顔を守り、増やすことを目指す協議会です。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73892" y="1322328"/>
            <a:ext cx="94883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11111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「地域の関係者が集まり、個別の相談支援の事例を通じて明らかになった</a:t>
            </a:r>
            <a:r>
              <a:rPr lang="ja-JP" altLang="en-US" sz="2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地域の課題</a:t>
            </a:r>
            <a:r>
              <a:rPr lang="ja-JP" altLang="en-US" sz="2800" dirty="0">
                <a:solidFill>
                  <a:srgbClr val="11111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を共有し、その課題を踏まえて、地域の サービス基盤の整備を着実に進めていく役割」</a:t>
            </a:r>
            <a:endParaRPr lang="en-US" altLang="ja-JP" sz="2800" dirty="0">
              <a:solidFill>
                <a:srgbClr val="11111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0B7CC0-6605-4D67-84AE-5FB31B5E3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81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440879"/>
            <a:ext cx="9601200" cy="716691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座間市</a:t>
            </a:r>
            <a:r>
              <a:rPr lang="ja-JP" altLang="en-US" sz="2800" dirty="0" err="1"/>
              <a:t>障がい</a:t>
            </a:r>
            <a:r>
              <a:rPr lang="ja-JP" altLang="en-US" sz="2800" dirty="0"/>
              <a:t>児・者笑顔増進協議会～にこにこざま～</a:t>
            </a:r>
            <a:endParaRPr kumimoji="1" lang="ja-JP" altLang="en-US" sz="2800" dirty="0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/>
          <p:nvPr/>
        </p:nvSpPr>
        <p:spPr>
          <a:xfrm rot="5400000">
            <a:off x="3668619" y="-1163736"/>
            <a:ext cx="520965" cy="5267402"/>
          </a:xfrm>
          <a:prstGeom prst="roundRect">
            <a:avLst/>
          </a:prstGeom>
          <a:solidFill>
            <a:srgbClr val="ED7D31">
              <a:lumMod val="60000"/>
              <a:lumOff val="40000"/>
            </a:srgbClr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神奈川県障害者自立支援協議会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017911"/>
            <a:ext cx="5267401" cy="475529"/>
          </a:xfrm>
          <a:prstGeom prst="rect">
            <a:avLst/>
          </a:prstGeom>
        </p:spPr>
      </p:pic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SpPr/>
          <p:nvPr/>
        </p:nvSpPr>
        <p:spPr>
          <a:xfrm rot="5400000">
            <a:off x="3513099" y="617306"/>
            <a:ext cx="832000" cy="5267401"/>
          </a:xfrm>
          <a:prstGeom prst="round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座間市</a:t>
            </a:r>
            <a:r>
              <a:rPr kumimoji="1" lang="ja-JP" altLang="en-US" sz="20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障がい</a:t>
            </a: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児・者笑顔増進協議会</a:t>
            </a: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/>
            </a:r>
            <a:b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～にこにこざま～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SpPr/>
          <p:nvPr/>
        </p:nvSpPr>
        <p:spPr>
          <a:xfrm>
            <a:off x="1267931" y="4625388"/>
            <a:ext cx="1595171" cy="6593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/>
              <a:t>相談支援部会</a:t>
            </a:r>
            <a:endParaRPr kumimoji="1" lang="en-US" altLang="ja-JP" sz="1100"/>
          </a:p>
          <a:p>
            <a:pPr algn="ctr"/>
            <a:r>
              <a:rPr kumimoji="1" lang="ja-JP" altLang="en-US" sz="1100"/>
              <a:t>３回程度</a:t>
            </a:r>
            <a:r>
              <a:rPr kumimoji="1" lang="en-US" altLang="ja-JP" sz="1100"/>
              <a:t>/</a:t>
            </a:r>
            <a:r>
              <a:rPr kumimoji="1" lang="ja-JP" altLang="en-US" sz="1100"/>
              <a:t>年</a:t>
            </a:r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3215402" y="4611657"/>
            <a:ext cx="1529292" cy="712258"/>
          </a:xfrm>
          <a:prstGeom prst="roundRect">
            <a:avLst/>
          </a:prstGeom>
          <a:ln w="1905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/>
              <a:t>防災対策部会</a:t>
            </a:r>
            <a:endParaRPr kumimoji="1" lang="en-US" altLang="ja-JP" sz="1100"/>
          </a:p>
          <a:p>
            <a:pPr algn="ctr"/>
            <a:r>
              <a:rPr kumimoji="1" lang="ja-JP" altLang="en-US" sz="1100"/>
              <a:t>３回程度</a:t>
            </a:r>
            <a:r>
              <a:rPr kumimoji="1" lang="en-US" altLang="ja-JP" sz="1100"/>
              <a:t>/</a:t>
            </a:r>
            <a:r>
              <a:rPr kumimoji="1" lang="ja-JP" altLang="en-US" sz="1100"/>
              <a:t>年</a:t>
            </a: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069529" y="4601045"/>
            <a:ext cx="1739900" cy="70802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/>
              <a:t>権利擁護部会</a:t>
            </a:r>
            <a:endParaRPr kumimoji="1" lang="en-US" altLang="ja-JP" sz="1100"/>
          </a:p>
          <a:p>
            <a:pPr algn="ctr"/>
            <a:r>
              <a:rPr kumimoji="1" lang="ja-JP" altLang="en-US" sz="1100"/>
              <a:t>３回程度</a:t>
            </a:r>
            <a:r>
              <a:rPr kumimoji="1" lang="en-US" altLang="ja-JP" sz="1100"/>
              <a:t>/</a:t>
            </a:r>
            <a:r>
              <a:rPr kumimoji="1" lang="ja-JP" altLang="en-US" sz="1100"/>
              <a:t>年</a:t>
            </a:r>
            <a:endParaRPr kumimoji="1" lang="en-US" altLang="ja-JP" sz="1100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SpPr/>
          <p:nvPr/>
        </p:nvSpPr>
        <p:spPr>
          <a:xfrm>
            <a:off x="1408771" y="5509551"/>
            <a:ext cx="1368424" cy="6731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solidFill>
                  <a:schemeClr val="bg1"/>
                </a:solidFill>
              </a:rPr>
              <a:t>計画相談推進会議</a:t>
            </a:r>
            <a:endParaRPr kumimoji="1" lang="en-US" altLang="ja-JP" sz="110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>
                <a:solidFill>
                  <a:schemeClr val="bg1"/>
                </a:solidFill>
              </a:rPr>
              <a:t>毎月開催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SpPr/>
          <p:nvPr/>
        </p:nvSpPr>
        <p:spPr>
          <a:xfrm rot="5400000">
            <a:off x="3219769" y="2520798"/>
            <a:ext cx="612360" cy="3087159"/>
          </a:xfrm>
          <a:prstGeom prst="roundRect">
            <a:avLst/>
          </a:prstGeom>
          <a:solidFill>
            <a:schemeClr val="bg1"/>
          </a:solidFill>
          <a:ln w="19050"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/>
              <a:t>事務局会議　　　　　　　　　　　　　　　　　　　　　　　　　　　</a:t>
            </a:r>
            <a:endParaRPr kumimoji="1" lang="en-US" altLang="ja-JP" sz="1400" dirty="0"/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/>
          <p:nvPr/>
        </p:nvSpPr>
        <p:spPr>
          <a:xfrm rot="5400000">
            <a:off x="7307638" y="2491527"/>
            <a:ext cx="612363" cy="3134497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/>
              <a:t>事務局</a:t>
            </a:r>
            <a:endParaRPr kumimoji="1" lang="en-US" altLang="ja-JP" sz="1100"/>
          </a:p>
          <a:p>
            <a:pPr algn="ctr"/>
            <a:r>
              <a:rPr kumimoji="1" lang="ja-JP" altLang="en-US" sz="1100"/>
              <a:t>（座間市障がい児・者基幹相談支援センター</a:t>
            </a:r>
            <a:r>
              <a:rPr kumimoji="1" lang="ja-JP" altLang="en-US" sz="1200"/>
              <a:t>）</a:t>
            </a:r>
            <a:r>
              <a:rPr kumimoji="1" lang="ja-JP" altLang="en-US" sz="1600"/>
              <a:t>　　　　　　　　　　　　　　　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/>
          <p:nvPr/>
        </p:nvSpPr>
        <p:spPr>
          <a:xfrm>
            <a:off x="9577591" y="3530900"/>
            <a:ext cx="2074735" cy="74229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/>
              <a:t>ネットワーク代表者会議　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/>
          <p:nvPr/>
        </p:nvSpPr>
        <p:spPr>
          <a:xfrm>
            <a:off x="9633989" y="4566668"/>
            <a:ext cx="2074735" cy="6460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/>
              <a:t>福祉従事者交流</a:t>
            </a:r>
            <a:r>
              <a:rPr kumimoji="1" lang="ja-JP" altLang="en-US" dirty="0"/>
              <a:t>研修</a:t>
            </a:r>
            <a:endParaRPr kumimoji="1" lang="ja-JP" altLang="en-US" sz="1100" dirty="0"/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7799171" y="2642430"/>
            <a:ext cx="2802073" cy="660400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solidFill>
                  <a:sysClr val="windowText" lastClr="000000"/>
                </a:solidFill>
              </a:rPr>
              <a:t>「働き隊🌻</a:t>
            </a:r>
            <a:r>
              <a:rPr kumimoji="1" lang="en-US" altLang="ja-JP" sz="1100">
                <a:solidFill>
                  <a:sysClr val="windowText" lastClr="000000"/>
                </a:solidFill>
              </a:rPr>
              <a:t>Z</a:t>
            </a:r>
            <a:r>
              <a:rPr kumimoji="1" lang="ja-JP" altLang="en-US" sz="1100">
                <a:solidFill>
                  <a:sysClr val="windowText" lastClr="000000"/>
                </a:solidFill>
              </a:rPr>
              <a:t>（仮）」</a:t>
            </a:r>
            <a:endParaRPr kumimoji="1" lang="en-US" altLang="ja-JP" sz="1100">
              <a:solidFill>
                <a:sysClr val="windowText" lastClr="000000"/>
              </a:solidFill>
            </a:endParaRPr>
          </a:p>
          <a:p>
            <a:pPr algn="ctr"/>
            <a:r>
              <a:rPr kumimoji="1" lang="ja-JP" altLang="en-US" sz="1100">
                <a:solidFill>
                  <a:sysClr val="windowText" lastClr="000000"/>
                </a:solidFill>
              </a:rPr>
              <a:t>～福祉人材獲得のワーキンググループ～</a:t>
            </a:r>
            <a:endParaRPr kumimoji="1" lang="en-US" altLang="ja-JP" sz="1100">
              <a:solidFill>
                <a:sysClr val="windowText" lastClr="000000"/>
              </a:solidFill>
            </a:endParaRP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7799171" y="1392238"/>
            <a:ext cx="2703122" cy="660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solidFill>
                  <a:sysClr val="windowText" lastClr="000000"/>
                </a:solidFill>
              </a:rPr>
              <a:t>～座間でずっと生きる～障害者支援</a:t>
            </a:r>
            <a:endParaRPr kumimoji="1" lang="en-US" altLang="ja-JP" sz="1100">
              <a:solidFill>
                <a:sysClr val="windowText" lastClr="000000"/>
              </a:solidFill>
            </a:endParaRPr>
          </a:p>
          <a:p>
            <a:pPr algn="ctr"/>
            <a:r>
              <a:rPr kumimoji="1" lang="ja-JP" altLang="en-US" sz="1100">
                <a:solidFill>
                  <a:sysClr val="windowText" lastClr="000000"/>
                </a:solidFill>
              </a:rPr>
              <a:t>体制構築ワーキンググループ（市）</a:t>
            </a:r>
            <a:endParaRPr kumimoji="1" lang="en-US" altLang="ja-JP" sz="1100">
              <a:solidFill>
                <a:sysClr val="windowText" lastClr="000000"/>
              </a:solidFill>
            </a:endParaRPr>
          </a:p>
        </p:txBody>
      </p:sp>
      <p:sp>
        <p:nvSpPr>
          <p:cNvPr id="26" name="上矢印 25"/>
          <p:cNvSpPr/>
          <p:nvPr/>
        </p:nvSpPr>
        <p:spPr>
          <a:xfrm>
            <a:off x="3215403" y="1730449"/>
            <a:ext cx="219775" cy="274402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上矢印 26"/>
          <p:cNvSpPr/>
          <p:nvPr/>
        </p:nvSpPr>
        <p:spPr>
          <a:xfrm>
            <a:off x="3215402" y="2525375"/>
            <a:ext cx="219775" cy="274402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下矢印 2"/>
          <p:cNvSpPr/>
          <p:nvPr/>
        </p:nvSpPr>
        <p:spPr>
          <a:xfrm>
            <a:off x="4337222" y="1720617"/>
            <a:ext cx="210064" cy="32219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4337222" y="2509511"/>
            <a:ext cx="210064" cy="32219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>
            <a:endCxn id="16" idx="1"/>
          </p:cNvCxnSpPr>
          <p:nvPr/>
        </p:nvCxnSpPr>
        <p:spPr>
          <a:xfrm>
            <a:off x="3525949" y="3681941"/>
            <a:ext cx="0" cy="76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16" idx="3"/>
          </p:cNvCxnSpPr>
          <p:nvPr/>
        </p:nvCxnSpPr>
        <p:spPr>
          <a:xfrm>
            <a:off x="3525949" y="4370558"/>
            <a:ext cx="0" cy="261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2187146" y="4465088"/>
            <a:ext cx="3373395" cy="212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185750" y="4501298"/>
            <a:ext cx="1396" cy="1307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60541" y="4475725"/>
            <a:ext cx="0" cy="156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2185750" y="5284730"/>
            <a:ext cx="0" cy="224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16" idx="0"/>
            <a:endCxn id="17" idx="2"/>
          </p:cNvCxnSpPr>
          <p:nvPr/>
        </p:nvCxnSpPr>
        <p:spPr>
          <a:xfrm flipV="1">
            <a:off x="5069529" y="4058776"/>
            <a:ext cx="977042" cy="56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6544265" y="2972630"/>
            <a:ext cx="1243403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7376984" y="1730448"/>
            <a:ext cx="12785" cy="12421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endCxn id="21" idx="1"/>
          </p:cNvCxnSpPr>
          <p:nvPr/>
        </p:nvCxnSpPr>
        <p:spPr>
          <a:xfrm>
            <a:off x="7376984" y="1720617"/>
            <a:ext cx="422187" cy="18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9417361" y="4268109"/>
            <a:ext cx="8390" cy="6215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9181068" y="4273193"/>
            <a:ext cx="236293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endCxn id="19" idx="1"/>
          </p:cNvCxnSpPr>
          <p:nvPr/>
        </p:nvCxnSpPr>
        <p:spPr>
          <a:xfrm flipV="1">
            <a:off x="9417361" y="4889688"/>
            <a:ext cx="216628" cy="8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右矢印 8"/>
          <p:cNvSpPr/>
          <p:nvPr/>
        </p:nvSpPr>
        <p:spPr>
          <a:xfrm>
            <a:off x="9200207" y="3805447"/>
            <a:ext cx="341102" cy="17434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右矢印 36"/>
          <p:cNvSpPr/>
          <p:nvPr/>
        </p:nvSpPr>
        <p:spPr>
          <a:xfrm rot="10800000">
            <a:off x="9181183" y="4032021"/>
            <a:ext cx="346130" cy="18345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45242-9AA0-4C97-85F5-B3306486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86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発足経緯</a:t>
            </a:r>
            <a:endParaRPr kumimoji="1" lang="ja-JP" sz="4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94E8A94-5D0B-4C23-A1FE-807B4F2E8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38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976184" y="585216"/>
            <a:ext cx="9509760" cy="872881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kumimoji="1" lang="en-US" altLang="ja-JP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発足の経緯</a:t>
            </a:r>
            <a:endParaRPr kumimoji="1" lang="ja-JP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idx="1"/>
          </p:nvPr>
        </p:nvSpPr>
        <p:spPr>
          <a:xfrm>
            <a:off x="976184" y="1673352"/>
            <a:ext cx="10157254" cy="434340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ja-JP" altLang="en-US" dirty="0"/>
              <a:t>（令和３年度）</a:t>
            </a:r>
            <a:endParaRPr lang="en-US" altLang="ja-JP" dirty="0"/>
          </a:p>
          <a:p>
            <a:pPr marL="45720" indent="0">
              <a:buNone/>
            </a:pPr>
            <a:r>
              <a:rPr lang="ja-JP" altLang="en-US" dirty="0"/>
              <a:t>・にこにこざま協議会の中の「ネットワーク代表者会議」にて、共通の地域課題として</a:t>
            </a:r>
            <a:r>
              <a:rPr lang="ja-JP" altLang="en-US" dirty="0">
                <a:solidFill>
                  <a:srgbClr val="FF0000"/>
                </a:solidFill>
              </a:rPr>
              <a:t>「人材不足」</a:t>
            </a:r>
            <a:r>
              <a:rPr lang="ja-JP" altLang="en-US" dirty="0"/>
              <a:t>を把握。</a:t>
            </a:r>
            <a:endParaRPr lang="en-US" altLang="ja-JP" dirty="0"/>
          </a:p>
          <a:p>
            <a:pPr marL="45720" indent="0">
              <a:buNone/>
            </a:pPr>
            <a:r>
              <a:rPr lang="ja-JP" altLang="en-US" dirty="0"/>
              <a:t>・市内サービス提供事業所へのアンケート実施でのご意見</a:t>
            </a:r>
            <a:endParaRPr lang="en-US" altLang="ja-JP" dirty="0"/>
          </a:p>
          <a:p>
            <a:pPr marL="45720" indent="0">
              <a:buNone/>
            </a:pPr>
            <a:r>
              <a:rPr lang="ja-JP" altLang="en-US" dirty="0"/>
              <a:t>　→人材確保については、自分たちでできることはやっている。一法人、一事業所での限界を感じる・・・</a:t>
            </a:r>
            <a:endParaRPr lang="en-US" altLang="ja-JP" dirty="0"/>
          </a:p>
          <a:p>
            <a:pPr marL="45720" indent="0">
              <a:buNone/>
            </a:pPr>
            <a:r>
              <a:rPr lang="ja-JP" altLang="en-US" dirty="0"/>
              <a:t>⇒</a:t>
            </a:r>
            <a:r>
              <a:rPr lang="ja-JP" altLang="en-US" dirty="0">
                <a:solidFill>
                  <a:srgbClr val="FF0000"/>
                </a:solidFill>
              </a:rPr>
              <a:t>座間市全体で福祉従事者を集める取り組みを！！</a:t>
            </a:r>
            <a:endParaRPr lang="en-US" altLang="ja-JP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ja-JP" altLang="en-US" dirty="0"/>
              <a:t>（令和</a:t>
            </a:r>
            <a:r>
              <a:rPr lang="en-US" altLang="ja-JP" dirty="0"/>
              <a:t>4</a:t>
            </a:r>
            <a:r>
              <a:rPr lang="ja-JP" altLang="en-US" dirty="0"/>
              <a:t>年度）</a:t>
            </a:r>
            <a:endParaRPr lang="en-US" altLang="ja-JP" dirty="0"/>
          </a:p>
          <a:p>
            <a:pPr marL="45720" indent="0">
              <a:buNone/>
            </a:pPr>
            <a:r>
              <a:rPr lang="ja-JP" altLang="en-US" dirty="0"/>
              <a:t>・にこにこざま協議会にて、「福祉人材獲得のワーキンググループ（</a:t>
            </a:r>
            <a:r>
              <a:rPr lang="en-US" altLang="ja-JP" dirty="0"/>
              <a:t>3</a:t>
            </a:r>
            <a:r>
              <a:rPr lang="ja-JP" altLang="en-US" dirty="0"/>
              <a:t>か年）」が承認される。</a:t>
            </a:r>
            <a:endParaRPr lang="en-US" altLang="ja-JP" dirty="0"/>
          </a:p>
          <a:p>
            <a:pPr marL="45720" indent="0">
              <a:buNone/>
            </a:pPr>
            <a:r>
              <a:rPr lang="ja-JP" altLang="en-US" dirty="0"/>
              <a:t>（令和</a:t>
            </a:r>
            <a:r>
              <a:rPr lang="en-US" altLang="ja-JP" dirty="0"/>
              <a:t>5</a:t>
            </a:r>
            <a:r>
              <a:rPr lang="ja-JP" altLang="en-US" dirty="0"/>
              <a:t>年度）</a:t>
            </a:r>
            <a:endParaRPr lang="en-US" altLang="ja-JP" dirty="0"/>
          </a:p>
          <a:p>
            <a:pPr marL="45720" indent="0">
              <a:buNone/>
            </a:pPr>
            <a:r>
              <a:rPr lang="ja-JP" altLang="en-US" dirty="0"/>
              <a:t>福祉人材獲得のワーキンググループ　　「働き隊🌻</a:t>
            </a:r>
            <a:r>
              <a:rPr lang="en-US" altLang="ja-JP" dirty="0"/>
              <a:t>Z(</a:t>
            </a:r>
            <a:r>
              <a:rPr lang="ja-JP" altLang="en-US" dirty="0"/>
              <a:t>仮）」発足！！</a:t>
            </a:r>
            <a:endParaRPr lang="en-US" altLang="ja-JP" dirty="0"/>
          </a:p>
          <a:p>
            <a:pPr marL="45720" indent="0">
              <a:buNone/>
            </a:pPr>
            <a:endParaRPr kumimoji="1" lang="ja-JP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C876C6E-69FF-4E1E-917C-418202B8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59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1211786" y="512064"/>
            <a:ext cx="9639094" cy="711255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座間の障害福祉の人材獲得プロジェクト　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lang="en-US" altLang="ja-JP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endParaRPr kumimoji="1" lang="ja-JP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1211786" y="1226408"/>
            <a:ext cx="4572000" cy="758952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プロジェクト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</a:t>
            </a:r>
            <a:endParaRPr kumimoji="1" lang="ja-JP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half" idx="2"/>
          </p:nvPr>
        </p:nvSpPr>
        <p:spPr>
          <a:xfrm>
            <a:off x="1099751" y="2170712"/>
            <a:ext cx="4813369" cy="36699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現場レベル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marL="4572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☆隊員構成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・サービス提供事業所職員・社協・市障福・基幹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☆活動方針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１．座間の障害福祉の魅力を考える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２．座間の障害福祉の魅力を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アピール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３．創る⇒働きたい人の獲得に向けて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endParaRPr kumimoji="1" lang="en-US" altLang="ja-JP" dirty="0"/>
          </a:p>
          <a:p>
            <a:endParaRPr kumimoji="1" lang="ja-JP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3"/>
          </p:nvPr>
        </p:nvSpPr>
        <p:spPr>
          <a:xfrm>
            <a:off x="6509540" y="1334530"/>
            <a:ext cx="4431956" cy="650830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プロジェクト２</a:t>
            </a:r>
            <a:endParaRPr kumimoji="1" 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4"/>
          </p:nvPr>
        </p:nvSpPr>
        <p:spPr>
          <a:xfrm>
            <a:off x="6509540" y="2030710"/>
            <a:ext cx="4852086" cy="3584448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制度レベル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marL="4572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☆メンバー構成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・市障福・社協・基幹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☆活動方針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１．他市での取り組み（制度）を調べる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例）介護職員確保支援事業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２．創る⇒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他市ではなく「座間市で働きたい」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と思える仕組み（制度）の検討、提言</a:t>
            </a:r>
            <a:endParaRPr kumimoji="1" 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6583CD6-C3E5-4310-AD8D-890F92F18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 title="SmartArt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働き隊🌻</a:t>
            </a:r>
            <a:r>
              <a:rPr lang="en-US" altLang="ja-JP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の目指すもの</a:t>
            </a:r>
            <a:endParaRPr kumimoji="1" lang="ja-JP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6" name="コンテンツ プレースホルダー 5" descr="上向き矢印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879356"/>
              </p:ext>
            </p:extLst>
          </p:nvPr>
        </p:nvGraphicFramePr>
        <p:xfrm>
          <a:off x="1341437" y="1527047"/>
          <a:ext cx="9754931" cy="4490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C84FE9-68BE-497E-BFCB-9EB2B0A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76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r Green 16x9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04C4809-32CE-4D76-8837-BF87A221E8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薄緑色の枠線デザインのプレゼンテーション (ワイドスクリーン)</Template>
  <TotalTime>0</TotalTime>
  <Words>1208</Words>
  <Application>Microsoft Office PowerPoint</Application>
  <PresentationFormat>ワイド画面</PresentationFormat>
  <Paragraphs>123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HG丸ｺﾞｼｯｸM-PRO</vt:lpstr>
      <vt:lpstr>Meiryo UI</vt:lpstr>
      <vt:lpstr>ＭＳ Ｐゴシック</vt:lpstr>
      <vt:lpstr>ＭＳ ゴシック</vt:lpstr>
      <vt:lpstr>Arial</vt:lpstr>
      <vt:lpstr>Calibri</vt:lpstr>
      <vt:lpstr>Century Gothic</vt:lpstr>
      <vt:lpstr>Sheer Green 16x9</vt:lpstr>
      <vt:lpstr>働き隊🌻Z　隊員募集！！</vt:lpstr>
      <vt:lpstr>働き隊🌻Z　とは？？　（Zはzamaの頭文字・・）</vt:lpstr>
      <vt:lpstr>座間市障がい児・者笑顔増進協議会～にこにこざま～とは？</vt:lpstr>
      <vt:lpstr>地域自立支援協議会とは？？</vt:lpstr>
      <vt:lpstr>座間市障がい児・者笑顔増進協議会～にこにこざま～</vt:lpstr>
      <vt:lpstr>働き隊🌻Z　発足経緯</vt:lpstr>
      <vt:lpstr>働き隊🌻Z　発足の経緯</vt:lpstr>
      <vt:lpstr>座間の障害福祉の人材獲得プロジェクト　働き隊🌻Z</vt:lpstr>
      <vt:lpstr>働き隊🌻Z　の目指すもの</vt:lpstr>
      <vt:lpstr>働き隊🌻Z　の目指すもの ～活動案（事務局の夢✨）～</vt:lpstr>
      <vt:lpstr>働き隊🌻Z　の活動（案）　～事務局がやってみたいこと～　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2023-05-08T22:30:25Z</dcterms:created>
  <dcterms:modified xsi:type="dcterms:W3CDTF">2023-05-19T00:11:36Z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TC029208979991</vt:lpwstr>
  </property>
</Properties>
</file>